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14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wn Cyemezo" userId="1f79cabbe4beca38" providerId="LiveId" clId="{A4C61959-7245-433B-8469-15961D584493}"/>
    <pc:docChg chg="custSel modSld">
      <pc:chgData name="Brown Cyemezo" userId="1f79cabbe4beca38" providerId="LiveId" clId="{A4C61959-7245-433B-8469-15961D584493}" dt="2025-08-03T21:03:44.906" v="94" actId="14100"/>
      <pc:docMkLst>
        <pc:docMk/>
      </pc:docMkLst>
      <pc:sldChg chg="modSp mod">
        <pc:chgData name="Brown Cyemezo" userId="1f79cabbe4beca38" providerId="LiveId" clId="{A4C61959-7245-433B-8469-15961D584493}" dt="2025-08-03T20:48:33.181" v="1" actId="122"/>
        <pc:sldMkLst>
          <pc:docMk/>
          <pc:sldMk cId="0" sldId="256"/>
        </pc:sldMkLst>
        <pc:spChg chg="mod">
          <ac:chgData name="Brown Cyemezo" userId="1f79cabbe4beca38" providerId="LiveId" clId="{A4C61959-7245-433B-8469-15961D584493}" dt="2025-08-03T20:48:33.181" v="1" actId="122"/>
          <ac:spMkLst>
            <pc:docMk/>
            <pc:sldMk cId="0" sldId="256"/>
            <ac:spMk id="3" creationId="{00000000-0000-0000-0000-000000000000}"/>
          </ac:spMkLst>
        </pc:spChg>
      </pc:sldChg>
      <pc:sldChg chg="modSp mod">
        <pc:chgData name="Brown Cyemezo" userId="1f79cabbe4beca38" providerId="LiveId" clId="{A4C61959-7245-433B-8469-15961D584493}" dt="2025-08-03T20:50:21.229" v="32" actId="14100"/>
        <pc:sldMkLst>
          <pc:docMk/>
          <pc:sldMk cId="0" sldId="257"/>
        </pc:sldMkLst>
        <pc:spChg chg="mod">
          <ac:chgData name="Brown Cyemezo" userId="1f79cabbe4beca38" providerId="LiveId" clId="{A4C61959-7245-433B-8469-15961D584493}" dt="2025-08-03T20:49:14.206" v="8" actId="255"/>
          <ac:spMkLst>
            <pc:docMk/>
            <pc:sldMk cId="0" sldId="257"/>
            <ac:spMk id="2" creationId="{00000000-0000-0000-0000-000000000000}"/>
          </ac:spMkLst>
        </pc:spChg>
        <pc:spChg chg="mod">
          <ac:chgData name="Brown Cyemezo" userId="1f79cabbe4beca38" providerId="LiveId" clId="{A4C61959-7245-433B-8469-15961D584493}" dt="2025-08-03T20:49:04.683" v="7" actId="20577"/>
          <ac:spMkLst>
            <pc:docMk/>
            <pc:sldMk cId="0" sldId="257"/>
            <ac:spMk id="3" creationId="{00000000-0000-0000-0000-000000000000}"/>
          </ac:spMkLst>
        </pc:spChg>
        <pc:spChg chg="mod">
          <ac:chgData name="Brown Cyemezo" userId="1f79cabbe4beca38" providerId="LiveId" clId="{A4C61959-7245-433B-8469-15961D584493}" dt="2025-08-03T20:50:21.229" v="32" actId="14100"/>
          <ac:spMkLst>
            <pc:docMk/>
            <pc:sldMk cId="0" sldId="257"/>
            <ac:spMk id="4" creationId="{00000000-0000-0000-0000-000000000000}"/>
          </ac:spMkLst>
        </pc:spChg>
      </pc:sldChg>
      <pc:sldChg chg="modSp mod">
        <pc:chgData name="Brown Cyemezo" userId="1f79cabbe4beca38" providerId="LiveId" clId="{A4C61959-7245-433B-8469-15961D584493}" dt="2025-08-03T20:51:26.841" v="34" actId="255"/>
        <pc:sldMkLst>
          <pc:docMk/>
          <pc:sldMk cId="0" sldId="262"/>
        </pc:sldMkLst>
        <pc:spChg chg="mod">
          <ac:chgData name="Brown Cyemezo" userId="1f79cabbe4beca38" providerId="LiveId" clId="{A4C61959-7245-433B-8469-15961D584493}" dt="2025-08-03T20:51:26.841" v="34" actId="255"/>
          <ac:spMkLst>
            <pc:docMk/>
            <pc:sldMk cId="0" sldId="262"/>
            <ac:spMk id="3" creationId="{00000000-0000-0000-0000-000000000000}"/>
          </ac:spMkLst>
        </pc:spChg>
      </pc:sldChg>
      <pc:sldChg chg="addSp delSp modSp mod">
        <pc:chgData name="Brown Cyemezo" userId="1f79cabbe4beca38" providerId="LiveId" clId="{A4C61959-7245-433B-8469-15961D584493}" dt="2025-08-03T21:03:44.906" v="94" actId="14100"/>
        <pc:sldMkLst>
          <pc:docMk/>
          <pc:sldMk cId="0" sldId="263"/>
        </pc:sldMkLst>
        <pc:spChg chg="mod">
          <ac:chgData name="Brown Cyemezo" userId="1f79cabbe4beca38" providerId="LiveId" clId="{A4C61959-7245-433B-8469-15961D584493}" dt="2025-08-03T21:03:24.682" v="91" actId="20577"/>
          <ac:spMkLst>
            <pc:docMk/>
            <pc:sldMk cId="0" sldId="263"/>
            <ac:spMk id="2" creationId="{00000000-0000-0000-0000-000000000000}"/>
          </ac:spMkLst>
        </pc:spChg>
        <pc:spChg chg="mod">
          <ac:chgData name="Brown Cyemezo" userId="1f79cabbe4beca38" providerId="LiveId" clId="{A4C61959-7245-433B-8469-15961D584493}" dt="2025-08-03T21:03:32.289" v="92" actId="1076"/>
          <ac:spMkLst>
            <pc:docMk/>
            <pc:sldMk cId="0" sldId="263"/>
            <ac:spMk id="3" creationId="{00000000-0000-0000-0000-000000000000}"/>
          </ac:spMkLst>
        </pc:spChg>
        <pc:picChg chg="del">
          <ac:chgData name="Brown Cyemezo" userId="1f79cabbe4beca38" providerId="LiveId" clId="{A4C61959-7245-433B-8469-15961D584493}" dt="2025-08-03T20:51:36.816" v="35" actId="478"/>
          <ac:picMkLst>
            <pc:docMk/>
            <pc:sldMk cId="0" sldId="263"/>
            <ac:picMk id="4" creationId="{00000000-0000-0000-0000-000000000000}"/>
          </ac:picMkLst>
        </pc:picChg>
        <pc:picChg chg="del">
          <ac:chgData name="Brown Cyemezo" userId="1f79cabbe4beca38" providerId="LiveId" clId="{A4C61959-7245-433B-8469-15961D584493}" dt="2025-08-03T20:51:39.303" v="36" actId="478"/>
          <ac:picMkLst>
            <pc:docMk/>
            <pc:sldMk cId="0" sldId="263"/>
            <ac:picMk id="5" creationId="{00000000-0000-0000-0000-000000000000}"/>
          </ac:picMkLst>
        </pc:picChg>
        <pc:picChg chg="add mod">
          <ac:chgData name="Brown Cyemezo" userId="1f79cabbe4beca38" providerId="LiveId" clId="{A4C61959-7245-433B-8469-15961D584493}" dt="2025-08-03T21:03:44.906" v="94" actId="14100"/>
          <ac:picMkLst>
            <pc:docMk/>
            <pc:sldMk cId="0" sldId="263"/>
            <ac:picMk id="8" creationId="{C8E5DFC4-35E8-AEA6-1DC6-2591217E8997}"/>
          </ac:picMkLst>
        </pc:picChg>
        <pc:picChg chg="add mod">
          <ac:chgData name="Brown Cyemezo" userId="1f79cabbe4beca38" providerId="LiveId" clId="{A4C61959-7245-433B-8469-15961D584493}" dt="2025-08-03T21:03:39.954" v="93" actId="14100"/>
          <ac:picMkLst>
            <pc:docMk/>
            <pc:sldMk cId="0" sldId="263"/>
            <ac:picMk id="10" creationId="{24C7B02E-E2E0-C04A-E448-31A4D251C0B6}"/>
          </ac:picMkLst>
        </pc:picChg>
        <pc:picChg chg="add mod">
          <ac:chgData name="Brown Cyemezo" userId="1f79cabbe4beca38" providerId="LiveId" clId="{A4C61959-7245-433B-8469-15961D584493}" dt="2025-08-03T21:00:26.576" v="82" actId="14100"/>
          <ac:picMkLst>
            <pc:docMk/>
            <pc:sldMk cId="0" sldId="263"/>
            <ac:picMk id="12" creationId="{9B1167C8-97C8-3421-8B32-ABB8C1A9F7D3}"/>
          </ac:picMkLst>
        </pc:picChg>
        <pc:picChg chg="add mod">
          <ac:chgData name="Brown Cyemezo" userId="1f79cabbe4beca38" providerId="LiveId" clId="{A4C61959-7245-433B-8469-15961D584493}" dt="2025-08-03T21:03:10.285" v="89" actId="14100"/>
          <ac:picMkLst>
            <pc:docMk/>
            <pc:sldMk cId="0" sldId="263"/>
            <ac:picMk id="14" creationId="{3E600FC5-88BE-F67B-A92F-CBA16C15B7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17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830641"/>
            <a:ext cx="7468553" cy="1792235"/>
          </a:xfrm>
          <a:prstGeom prst="rect">
            <a:avLst/>
          </a:prstGeom>
          <a:noFill/>
          <a:ln/>
        </p:spPr>
        <p:txBody>
          <a:bodyPr wrap="square" lIns="0" tIns="0" rIns="0" bIns="0" rtlCol="0" anchor="t"/>
          <a:lstStyle/>
          <a:p>
            <a:pPr marL="0" indent="0" algn="ctr">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Capstone Project: </a:t>
            </a:r>
          </a:p>
          <a:p>
            <a:pPr marL="0" indent="0" algn="ctr">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Traffic Congestion Prediction</a:t>
            </a:r>
            <a:endParaRPr lang="en-US" sz="4400" dirty="0"/>
          </a:p>
        </p:txBody>
      </p:sp>
      <p:sp>
        <p:nvSpPr>
          <p:cNvPr id="4" name="Text 1"/>
          <p:cNvSpPr/>
          <p:nvPr/>
        </p:nvSpPr>
        <p:spPr>
          <a:xfrm>
            <a:off x="941896" y="4018652"/>
            <a:ext cx="5644099" cy="1629793"/>
          </a:xfrm>
          <a:prstGeom prst="rect">
            <a:avLst/>
          </a:prstGeom>
          <a:noFill/>
          <a:ln/>
        </p:spPr>
        <p:txBody>
          <a:bodyPr wrap="square" lIns="0" tIns="0" rIns="0" bIns="0" rtlCol="0" anchor="t"/>
          <a:lstStyle/>
          <a:p>
            <a:pPr marL="0" indent="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Presented by:  </a:t>
            </a:r>
            <a:r>
              <a:rPr lang="en-US" sz="1850" b="1" dirty="0">
                <a:solidFill>
                  <a:srgbClr val="432338"/>
                </a:solidFill>
                <a:latin typeface="Source Sans Pro" pitchFamily="34" charset="0"/>
                <a:ea typeface="Source Sans Pro" pitchFamily="34" charset="-122"/>
                <a:cs typeface="Source Sans Pro" pitchFamily="34" charset="-120"/>
              </a:rPr>
              <a:t>IRAKOZE Grace Vanny, </a:t>
            </a:r>
          </a:p>
          <a:p>
            <a:pPr marL="0" indent="0">
              <a:lnSpc>
                <a:spcPts val="3000"/>
              </a:lnSpc>
              <a:buNone/>
            </a:pPr>
            <a:r>
              <a:rPr lang="en-US" sz="1850" b="1" dirty="0">
                <a:solidFill>
                  <a:srgbClr val="432338"/>
                </a:solidFill>
                <a:latin typeface="Source Sans Pro" pitchFamily="34" charset="0"/>
                <a:ea typeface="Source Sans Pro" pitchFamily="34" charset="-122"/>
                <a:cs typeface="Source Sans Pro" pitchFamily="34" charset="-120"/>
              </a:rPr>
              <a:t>Student ID: 26425</a:t>
            </a:r>
          </a:p>
          <a:p>
            <a:pPr marL="0" indent="0">
              <a:lnSpc>
                <a:spcPts val="3000"/>
              </a:lnSpc>
              <a:buNone/>
            </a:pPr>
            <a:r>
              <a:rPr lang="en-US" sz="1850" b="1" dirty="0">
                <a:solidFill>
                  <a:srgbClr val="432338"/>
                </a:solidFill>
                <a:latin typeface="Source Sans Pro" pitchFamily="34" charset="0"/>
                <a:ea typeface="Source Sans Pro" pitchFamily="34" charset="-122"/>
                <a:cs typeface="Source Sans Pro" pitchFamily="34" charset="-120"/>
              </a:rPr>
              <a:t>Course: Introduction to Big Data </a:t>
            </a:r>
          </a:p>
          <a:p>
            <a:pPr marL="0" indent="0">
              <a:lnSpc>
                <a:spcPts val="3000"/>
              </a:lnSpc>
              <a:buNone/>
            </a:pPr>
            <a:r>
              <a:rPr lang="en-US" sz="1850" b="1" dirty="0">
                <a:solidFill>
                  <a:srgbClr val="432338"/>
                </a:solidFill>
                <a:latin typeface="Source Sans Pro" pitchFamily="34" charset="0"/>
                <a:ea typeface="Source Sans Pro" pitchFamily="34" charset="-122"/>
                <a:cs typeface="Source Sans Pro" pitchFamily="34" charset="-120"/>
              </a:rPr>
              <a:t>Project Name: </a:t>
            </a:r>
            <a:r>
              <a:rPr lang="en-US" sz="1850" dirty="0">
                <a:solidFill>
                  <a:srgbClr val="432338"/>
                </a:solidFill>
                <a:latin typeface="Source Sans Pro" pitchFamily="34" charset="0"/>
                <a:ea typeface="Source Sans Pro" pitchFamily="34" charset="-122"/>
                <a:cs typeface="Source Sans Pro" pitchFamily="34" charset="-120"/>
              </a:rPr>
              <a:t>Traffic Congestion Predictions.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837724" y="2082165"/>
            <a:ext cx="7468553" cy="1408033"/>
          </a:xfrm>
          <a:prstGeom prst="rect">
            <a:avLst/>
          </a:prstGeom>
          <a:noFill/>
          <a:ln/>
        </p:spPr>
        <p:txBody>
          <a:bodyPr wrap="square" lIns="0" tIns="0" rIns="0" bIns="0" rtlCol="0" anchor="t"/>
          <a:lstStyle/>
          <a:p>
            <a:pPr marL="0" indent="0" algn="ctr">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Conclusion: </a:t>
            </a:r>
          </a:p>
          <a:p>
            <a:pPr marL="0" indent="0" algn="ctr">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Towards Smarter Cities</a:t>
            </a:r>
            <a:endParaRPr lang="en-US" sz="4400" dirty="0"/>
          </a:p>
        </p:txBody>
      </p:sp>
      <p:sp>
        <p:nvSpPr>
          <p:cNvPr id="4" name="Text 1"/>
          <p:cNvSpPr/>
          <p:nvPr/>
        </p:nvSpPr>
        <p:spPr>
          <a:xfrm>
            <a:off x="837724" y="3849172"/>
            <a:ext cx="7468553" cy="2298144"/>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This capstone project demonstrates the immense potential of big data analytics in tackling complex urban challenges. By accurately predicting traffic congestion, we can contribute to creating more efficient, sustainable, and livable smart cities for everyone. The insights gained is the way for real-world applications in urban planning and emergency response.</a:t>
            </a:r>
            <a:endParaRPr lang="en-US" sz="1850" dirty="0"/>
          </a:p>
        </p:txBody>
      </p:sp>
      <p:pic>
        <p:nvPicPr>
          <p:cNvPr id="5" name="Image 0" descr="preencoded.png">
            <a:extLst>
              <a:ext uri="{FF2B5EF4-FFF2-40B4-BE49-F238E27FC236}">
                <a16:creationId xmlns:a16="http://schemas.microsoft.com/office/drawing/2014/main" id="{18184F5C-774B-F511-891F-736B37F421D7}"/>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571770" y="1917999"/>
            <a:ext cx="2816185" cy="351949"/>
          </a:xfrm>
          <a:prstGeom prst="rect">
            <a:avLst/>
          </a:prstGeom>
          <a:noFill/>
          <a:ln/>
        </p:spPr>
        <p:txBody>
          <a:bodyPr wrap="none" lIns="0" tIns="0" rIns="0" bIns="0" rtlCol="0" anchor="t"/>
          <a:lstStyle/>
          <a:p>
            <a:pPr marL="0" indent="0" algn="ctr">
              <a:lnSpc>
                <a:spcPts val="2750"/>
              </a:lnSpc>
              <a:buNone/>
            </a:pPr>
            <a:r>
              <a:rPr lang="en-US" sz="4800" dirty="0">
                <a:solidFill>
                  <a:srgbClr val="371A2D"/>
                </a:solidFill>
                <a:latin typeface="Noto Serif HK Semi Bold" pitchFamily="34" charset="0"/>
                <a:ea typeface="Noto Serif HK Semi Bold" pitchFamily="34" charset="-122"/>
                <a:cs typeface="Noto Serif HK Semi Bold" pitchFamily="34" charset="-120"/>
              </a:rPr>
              <a:t>Introduction</a:t>
            </a:r>
            <a:endParaRPr lang="en-US" sz="4800" dirty="0"/>
          </a:p>
        </p:txBody>
      </p:sp>
      <p:sp>
        <p:nvSpPr>
          <p:cNvPr id="3" name="Text 1"/>
          <p:cNvSpPr/>
          <p:nvPr/>
        </p:nvSpPr>
        <p:spPr>
          <a:xfrm>
            <a:off x="2952631" y="2702609"/>
            <a:ext cx="8725138" cy="704017"/>
          </a:xfrm>
          <a:prstGeom prst="rect">
            <a:avLst/>
          </a:prstGeom>
          <a:noFill/>
          <a:ln/>
        </p:spPr>
        <p:txBody>
          <a:bodyPr wrap="none" lIns="0" tIns="0" rIns="0" bIns="0" rtlCol="0" anchor="t"/>
          <a:lstStyle/>
          <a:p>
            <a:pPr marL="0" indent="0" algn="ctr">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The Challenge of Urban Traffic Jams.</a:t>
            </a:r>
            <a:endParaRPr lang="en-US" sz="4400" dirty="0"/>
          </a:p>
        </p:txBody>
      </p:sp>
      <p:sp>
        <p:nvSpPr>
          <p:cNvPr id="4" name="Text 2"/>
          <p:cNvSpPr/>
          <p:nvPr/>
        </p:nvSpPr>
        <p:spPr>
          <a:xfrm>
            <a:off x="629380" y="3950642"/>
            <a:ext cx="12954952" cy="2172365"/>
          </a:xfrm>
          <a:prstGeom prst="rect">
            <a:avLst/>
          </a:prstGeom>
          <a:noFill/>
          <a:ln/>
        </p:spPr>
        <p:txBody>
          <a:bodyPr wrap="square" lIns="0" tIns="0" rIns="0" bIns="0" rtlCol="0" anchor="t"/>
          <a:lstStyle/>
          <a:p>
            <a:pPr marL="0" indent="0" algn="ctr">
              <a:lnSpc>
                <a:spcPts val="3000"/>
              </a:lnSpc>
              <a:buNone/>
            </a:pPr>
            <a:r>
              <a:rPr lang="en-US" sz="1850" b="1" dirty="0">
                <a:solidFill>
                  <a:srgbClr val="432338"/>
                </a:solidFill>
                <a:latin typeface="Source Sans Pro" pitchFamily="34" charset="0"/>
                <a:ea typeface="Source Sans Pro" pitchFamily="34" charset="-122"/>
                <a:cs typeface="Source Sans Pro" pitchFamily="34" charset="-120"/>
              </a:rPr>
              <a:t>Traffic congestion: </a:t>
            </a:r>
            <a:r>
              <a:rPr lang="en-US" sz="1850" dirty="0">
                <a:solidFill>
                  <a:srgbClr val="432338"/>
                </a:solidFill>
                <a:latin typeface="Source Sans Pro" pitchFamily="34" charset="0"/>
                <a:ea typeface="Source Sans Pro" pitchFamily="34" charset="-122"/>
                <a:cs typeface="Source Sans Pro" pitchFamily="34" charset="-120"/>
              </a:rPr>
              <a:t>refers to a pervasive issue in urban areas, leading to significant delays, increased fuel consumption, and environmental pollution. </a:t>
            </a:r>
          </a:p>
          <a:p>
            <a:pPr marL="0" indent="0" algn="ctr">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This project aims to leverage big data analytics to predict traffic congestion, providing valuable insights for urban planning and real-time traffic management.</a:t>
            </a:r>
            <a:endParaRPr lang="en-US" sz="1850" dirty="0"/>
          </a:p>
        </p:txBody>
      </p:sp>
      <p:sp>
        <p:nvSpPr>
          <p:cNvPr id="5" name="Shape 10">
            <a:extLst>
              <a:ext uri="{FF2B5EF4-FFF2-40B4-BE49-F238E27FC236}">
                <a16:creationId xmlns:a16="http://schemas.microsoft.com/office/drawing/2014/main" id="{C2860A66-B49F-36C0-E711-9B8D6A1357AF}"/>
              </a:ext>
            </a:extLst>
          </p:cNvPr>
          <p:cNvSpPr/>
          <p:nvPr/>
        </p:nvSpPr>
        <p:spPr>
          <a:xfrm>
            <a:off x="12778450" y="7789762"/>
            <a:ext cx="1851949" cy="312516"/>
          </a:xfrm>
          <a:prstGeom prst="roundRect">
            <a:avLst>
              <a:gd name="adj" fmla="val 42011"/>
            </a:avLst>
          </a:prstGeom>
          <a:solidFill>
            <a:srgbClr val="F9D2EB"/>
          </a:solidFill>
          <a:ln w="7620">
            <a:solidFill>
              <a:srgbClr val="DFB8D1"/>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380523" y="487896"/>
            <a:ext cx="7843289" cy="1408033"/>
          </a:xfrm>
          <a:prstGeom prst="rect">
            <a:avLst/>
          </a:prstGeom>
          <a:noFill/>
          <a:ln/>
        </p:spPr>
        <p:txBody>
          <a:bodyPr wrap="square" lIns="0" tIns="0" rIns="0" bIns="0" rtlCol="0" anchor="t"/>
          <a:lstStyle/>
          <a:p>
            <a:pPr marL="0" indent="0" algn="ctr">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Problem Statement: </a:t>
            </a:r>
          </a:p>
          <a:p>
            <a:pPr marL="0" indent="0" algn="ctr">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Predicting Peak Congestion</a:t>
            </a:r>
            <a:endParaRPr lang="en-US" sz="4400" dirty="0"/>
          </a:p>
        </p:txBody>
      </p:sp>
      <p:sp>
        <p:nvSpPr>
          <p:cNvPr id="4" name="Text 1"/>
          <p:cNvSpPr/>
          <p:nvPr/>
        </p:nvSpPr>
        <p:spPr>
          <a:xfrm>
            <a:off x="675677" y="3118715"/>
            <a:ext cx="7252980" cy="2321386"/>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Can we accurately predict instances of severe traffic congestion in urban transportation networks using historical traffic data, environmental factors, and event-based information? </a:t>
            </a:r>
          </a:p>
          <a:p>
            <a:pPr marL="0" indent="0" algn="l">
              <a:lnSpc>
                <a:spcPts val="3000"/>
              </a:lnSpc>
              <a:buNone/>
            </a:pPr>
            <a:endParaRPr lang="en-US" sz="1850" dirty="0">
              <a:solidFill>
                <a:srgbClr val="432338"/>
              </a:solidFill>
              <a:latin typeface="Source Sans Pro" pitchFamily="34" charset="0"/>
              <a:ea typeface="Source Sans Pro" pitchFamily="34" charset="-122"/>
              <a:cs typeface="Source Sans Pro" pitchFamily="34" charset="-120"/>
            </a:endParaRPr>
          </a:p>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This project focuses specifically on the </a:t>
            </a:r>
            <a:r>
              <a:rPr lang="en-US" sz="1850" b="1" dirty="0">
                <a:solidFill>
                  <a:srgbClr val="432338"/>
                </a:solidFill>
                <a:latin typeface="Source Sans Pro" pitchFamily="34" charset="0"/>
                <a:ea typeface="Source Sans Pro" pitchFamily="34" charset="-122"/>
                <a:cs typeface="Source Sans Pro" pitchFamily="34" charset="-120"/>
              </a:rPr>
              <a:t>Transportation network</a:t>
            </a:r>
            <a:r>
              <a:rPr lang="en-US" sz="1850" dirty="0">
                <a:solidFill>
                  <a:srgbClr val="432338"/>
                </a:solidFill>
                <a:latin typeface="Source Sans Pro" pitchFamily="34" charset="0"/>
                <a:ea typeface="Source Sans Pro" pitchFamily="34" charset="-122"/>
                <a:cs typeface="Source Sans Pro" pitchFamily="34" charset="-120"/>
              </a:rPr>
              <a:t> within our countries like here in Rwanda.</a:t>
            </a:r>
            <a:endParaRPr lang="en-US" sz="1850" dirty="0"/>
          </a:p>
        </p:txBody>
      </p:sp>
      <p:pic>
        <p:nvPicPr>
          <p:cNvPr id="6" name="Image 0" descr="preencoded.png">
            <a:extLst>
              <a:ext uri="{FF2B5EF4-FFF2-40B4-BE49-F238E27FC236}">
                <a16:creationId xmlns:a16="http://schemas.microsoft.com/office/drawing/2014/main" id="{54DC70B5-3826-22A7-3B5E-541221C197F1}"/>
              </a:ext>
            </a:extLst>
          </p:cNvPr>
          <p:cNvPicPr>
            <a:picLocks noChangeAspect="1"/>
          </p:cNvPicPr>
          <p:nvPr/>
        </p:nvPicPr>
        <p:blipFill>
          <a:blip r:embed="rId3"/>
          <a:stretch>
            <a:fillRect/>
          </a:stretch>
        </p:blipFill>
        <p:spPr>
          <a:xfrm>
            <a:off x="8113853" y="1"/>
            <a:ext cx="6516547"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335594" y="1493357"/>
            <a:ext cx="9677043" cy="636151"/>
          </a:xfrm>
          <a:prstGeom prst="rect">
            <a:avLst/>
          </a:prstGeom>
          <a:noFill/>
          <a:ln/>
        </p:spPr>
        <p:txBody>
          <a:bodyPr wrap="none" lIns="0" tIns="0" rIns="0" bIns="0" rtlCol="0" anchor="t"/>
          <a:lstStyle/>
          <a:p>
            <a:pPr marL="0" indent="0" algn="l">
              <a:lnSpc>
                <a:spcPts val="5000"/>
              </a:lnSpc>
              <a:buNone/>
            </a:pPr>
            <a:r>
              <a:rPr lang="en-US" sz="4000" dirty="0">
                <a:solidFill>
                  <a:srgbClr val="371A2D"/>
                </a:solidFill>
                <a:latin typeface="Noto Serif HK Semi Bold" pitchFamily="34" charset="0"/>
                <a:ea typeface="Noto Serif HK Semi Bold" pitchFamily="34" charset="-122"/>
                <a:cs typeface="Noto Serif HK Semi Bold" pitchFamily="34" charset="-120"/>
              </a:rPr>
              <a:t>Dataset Identification and Acquisition</a:t>
            </a:r>
            <a:endParaRPr lang="en-US" sz="4000" dirty="0"/>
          </a:p>
        </p:txBody>
      </p:sp>
      <p:sp>
        <p:nvSpPr>
          <p:cNvPr id="3" name="Text 1"/>
          <p:cNvSpPr/>
          <p:nvPr/>
        </p:nvSpPr>
        <p:spPr>
          <a:xfrm>
            <a:off x="1020961" y="3144366"/>
            <a:ext cx="2545199" cy="318135"/>
          </a:xfrm>
          <a:prstGeom prst="rect">
            <a:avLst/>
          </a:prstGeom>
          <a:noFill/>
          <a:ln/>
        </p:spPr>
        <p:txBody>
          <a:bodyPr wrap="none" lIns="0" tIns="0" rIns="0" bIns="0" rtlCol="0" anchor="t"/>
          <a:lstStyle/>
          <a:p>
            <a:pPr marL="0" indent="0" algn="l">
              <a:lnSpc>
                <a:spcPts val="2500"/>
              </a:lnSpc>
              <a:buNone/>
            </a:pPr>
            <a:r>
              <a:rPr lang="en-US" sz="2000" dirty="0">
                <a:solidFill>
                  <a:srgbClr val="371A2D"/>
                </a:solidFill>
                <a:latin typeface="Noto Serif HK Semi Bold" pitchFamily="34" charset="0"/>
                <a:ea typeface="Noto Serif HK Semi Bold" pitchFamily="34" charset="-122"/>
                <a:cs typeface="Noto Serif HK Semi Bold" pitchFamily="34" charset="-120"/>
              </a:rPr>
              <a:t>Key Data Sources:</a:t>
            </a:r>
            <a:endParaRPr lang="en-US" sz="2000" dirty="0"/>
          </a:p>
        </p:txBody>
      </p:sp>
      <p:sp>
        <p:nvSpPr>
          <p:cNvPr id="4" name="Text 2"/>
          <p:cNvSpPr/>
          <p:nvPr/>
        </p:nvSpPr>
        <p:spPr>
          <a:xfrm>
            <a:off x="1020961" y="3678838"/>
            <a:ext cx="6294239" cy="69222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432338"/>
                </a:solidFill>
                <a:latin typeface="Source Sans Pro" pitchFamily="34" charset="0"/>
                <a:ea typeface="Source Sans Pro" pitchFamily="34" charset="-122"/>
                <a:cs typeface="Source Sans Pro" pitchFamily="34" charset="-120"/>
              </a:rPr>
              <a:t>Traffic Sensor Data:</a:t>
            </a:r>
            <a:r>
              <a:rPr lang="en-US" sz="1700" dirty="0">
                <a:solidFill>
                  <a:srgbClr val="432338"/>
                </a:solidFill>
                <a:latin typeface="Source Sans Pro" pitchFamily="34" charset="0"/>
                <a:ea typeface="Source Sans Pro" pitchFamily="34" charset="-122"/>
                <a:cs typeface="Source Sans Pro" pitchFamily="34" charset="-120"/>
              </a:rPr>
              <a:t> Speed, volume, occupancy from road sensors.</a:t>
            </a:r>
            <a:endParaRPr lang="en-US" sz="1700" dirty="0"/>
          </a:p>
        </p:txBody>
      </p:sp>
      <p:sp>
        <p:nvSpPr>
          <p:cNvPr id="5" name="Text 3"/>
          <p:cNvSpPr/>
          <p:nvPr/>
        </p:nvSpPr>
        <p:spPr>
          <a:xfrm>
            <a:off x="1020961" y="4446672"/>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432338"/>
                </a:solidFill>
                <a:latin typeface="Source Sans Pro" pitchFamily="34" charset="0"/>
                <a:ea typeface="Source Sans Pro" pitchFamily="34" charset="-122"/>
                <a:cs typeface="Source Sans Pro" pitchFamily="34" charset="-120"/>
              </a:rPr>
              <a:t>GPS Data:</a:t>
            </a:r>
            <a:r>
              <a:rPr lang="en-US" sz="1700" dirty="0">
                <a:solidFill>
                  <a:srgbClr val="432338"/>
                </a:solidFill>
                <a:latin typeface="Source Sans Pro" pitchFamily="34" charset="0"/>
                <a:ea typeface="Source Sans Pro" pitchFamily="34" charset="-122"/>
                <a:cs typeface="Source Sans Pro" pitchFamily="34" charset="-120"/>
              </a:rPr>
              <a:t> Vehicle movement patterns and real-time locations.</a:t>
            </a:r>
            <a:endParaRPr lang="en-US" sz="1700" dirty="0"/>
          </a:p>
        </p:txBody>
      </p:sp>
      <p:sp>
        <p:nvSpPr>
          <p:cNvPr id="6" name="Text 4"/>
          <p:cNvSpPr/>
          <p:nvPr/>
        </p:nvSpPr>
        <p:spPr>
          <a:xfrm>
            <a:off x="1020961" y="4868391"/>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432338"/>
                </a:solidFill>
                <a:latin typeface="Source Sans Pro" pitchFamily="34" charset="0"/>
                <a:ea typeface="Source Sans Pro" pitchFamily="34" charset="-122"/>
                <a:cs typeface="Source Sans Pro" pitchFamily="34" charset="-120"/>
              </a:rPr>
              <a:t>Public Transit Data:</a:t>
            </a:r>
            <a:r>
              <a:rPr lang="en-US" sz="1700" dirty="0">
                <a:solidFill>
                  <a:srgbClr val="432338"/>
                </a:solidFill>
                <a:latin typeface="Source Sans Pro" pitchFamily="34" charset="0"/>
                <a:ea typeface="Source Sans Pro" pitchFamily="34" charset="-122"/>
                <a:cs typeface="Source Sans Pro" pitchFamily="34" charset="-120"/>
              </a:rPr>
              <a:t> Bus and train schedules, ridership numbers.</a:t>
            </a:r>
            <a:endParaRPr lang="en-US" sz="1700" dirty="0"/>
          </a:p>
        </p:txBody>
      </p:sp>
      <p:sp>
        <p:nvSpPr>
          <p:cNvPr id="7" name="Text 5"/>
          <p:cNvSpPr/>
          <p:nvPr/>
        </p:nvSpPr>
        <p:spPr>
          <a:xfrm>
            <a:off x="1020961" y="5290110"/>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432338"/>
                </a:solidFill>
                <a:latin typeface="Source Sans Pro" pitchFamily="34" charset="0"/>
                <a:ea typeface="Source Sans Pro" pitchFamily="34" charset="-122"/>
                <a:cs typeface="Source Sans Pro" pitchFamily="34" charset="-120"/>
              </a:rPr>
              <a:t>Weather Data:</a:t>
            </a:r>
            <a:r>
              <a:rPr lang="en-US" sz="1700" dirty="0">
                <a:solidFill>
                  <a:srgbClr val="432338"/>
                </a:solidFill>
                <a:latin typeface="Source Sans Pro" pitchFamily="34" charset="0"/>
                <a:ea typeface="Source Sans Pro" pitchFamily="34" charset="-122"/>
                <a:cs typeface="Source Sans Pro" pitchFamily="34" charset="-120"/>
              </a:rPr>
              <a:t> Precipitation, temperature, visibility.</a:t>
            </a:r>
            <a:endParaRPr lang="en-US" sz="1700" dirty="0"/>
          </a:p>
        </p:txBody>
      </p:sp>
      <p:sp>
        <p:nvSpPr>
          <p:cNvPr id="8" name="Text 6"/>
          <p:cNvSpPr/>
          <p:nvPr/>
        </p:nvSpPr>
        <p:spPr>
          <a:xfrm>
            <a:off x="1020961" y="5711830"/>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432338"/>
                </a:solidFill>
                <a:latin typeface="Source Sans Pro" pitchFamily="34" charset="0"/>
                <a:ea typeface="Source Sans Pro" pitchFamily="34" charset="-122"/>
                <a:cs typeface="Source Sans Pro" pitchFamily="34" charset="-120"/>
              </a:rPr>
              <a:t>Event Data:</a:t>
            </a:r>
            <a:r>
              <a:rPr lang="en-US" sz="1700" dirty="0">
                <a:solidFill>
                  <a:srgbClr val="432338"/>
                </a:solidFill>
                <a:latin typeface="Source Sans Pro" pitchFamily="34" charset="0"/>
                <a:ea typeface="Source Sans Pro" pitchFamily="34" charset="-122"/>
                <a:cs typeface="Source Sans Pro" pitchFamily="34" charset="-120"/>
              </a:rPr>
              <a:t> Concerts, sports events, road closures.</a:t>
            </a:r>
            <a:endParaRPr lang="en-US" sz="1700" dirty="0"/>
          </a:p>
        </p:txBody>
      </p:sp>
      <p:pic>
        <p:nvPicPr>
          <p:cNvPr id="9" name="Image 0" descr="preencoded.png"/>
          <p:cNvPicPr>
            <a:picLocks noChangeAspect="1"/>
          </p:cNvPicPr>
          <p:nvPr/>
        </p:nvPicPr>
        <p:blipFill>
          <a:blip r:embed="rId3"/>
          <a:stretch>
            <a:fillRect/>
          </a:stretch>
        </p:blipFill>
        <p:spPr>
          <a:xfrm>
            <a:off x="8981954" y="2576629"/>
            <a:ext cx="5648446" cy="56484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59592" y="728722"/>
            <a:ext cx="4116843" cy="704017"/>
          </a:xfrm>
          <a:prstGeom prst="rect">
            <a:avLst/>
          </a:prstGeom>
          <a:noFill/>
          <a:ln/>
        </p:spPr>
        <p:txBody>
          <a:bodyPr wrap="none" lIns="0" tIns="0" rIns="0" bIns="0" rtlCol="0" anchor="t"/>
          <a:lstStyle/>
          <a:p>
            <a:pPr marL="0" indent="0" algn="l">
              <a:lnSpc>
                <a:spcPts val="5500"/>
              </a:lnSpc>
              <a:buNone/>
            </a:pPr>
            <a:r>
              <a:rPr lang="en-US" sz="4400" b="1" dirty="0">
                <a:solidFill>
                  <a:srgbClr val="371A2D"/>
                </a:solidFill>
                <a:latin typeface="Noto Serif HK Semi Bold" pitchFamily="34" charset="0"/>
                <a:ea typeface="Noto Serif HK Semi Bold" pitchFamily="34" charset="-122"/>
                <a:cs typeface="Noto Serif HK Semi Bold" pitchFamily="34" charset="-120"/>
              </a:rPr>
              <a:t>Methodology.</a:t>
            </a:r>
            <a:endParaRPr lang="en-US" sz="4400" b="1" dirty="0"/>
          </a:p>
        </p:txBody>
      </p:sp>
      <p:sp>
        <p:nvSpPr>
          <p:cNvPr id="3" name="Shape 1"/>
          <p:cNvSpPr/>
          <p:nvPr/>
        </p:nvSpPr>
        <p:spPr>
          <a:xfrm>
            <a:off x="837724" y="2445425"/>
            <a:ext cx="6387703" cy="239316"/>
          </a:xfrm>
          <a:prstGeom prst="roundRect">
            <a:avLst>
              <a:gd name="adj" fmla="val 42011"/>
            </a:avLst>
          </a:prstGeom>
          <a:solidFill>
            <a:srgbClr val="F9D2EB"/>
          </a:solidFill>
          <a:ln w="7620">
            <a:solidFill>
              <a:srgbClr val="DFB8D1"/>
            </a:solidFill>
            <a:prstDash val="solid"/>
          </a:ln>
        </p:spPr>
      </p:sp>
      <p:sp>
        <p:nvSpPr>
          <p:cNvPr id="4" name="Text 2"/>
          <p:cNvSpPr/>
          <p:nvPr/>
        </p:nvSpPr>
        <p:spPr>
          <a:xfrm>
            <a:off x="1077039" y="2924056"/>
            <a:ext cx="4524851" cy="351949"/>
          </a:xfrm>
          <a:prstGeom prst="rect">
            <a:avLst/>
          </a:prstGeom>
          <a:noFill/>
          <a:ln/>
        </p:spPr>
        <p:txBody>
          <a:bodyPr wrap="none" lIns="0" tIns="0" rIns="0" bIns="0" rtlCol="0" anchor="t"/>
          <a:lstStyle/>
          <a:p>
            <a:pPr marL="0" indent="0" algn="l">
              <a:lnSpc>
                <a:spcPts val="2750"/>
              </a:lnSpc>
              <a:buNone/>
            </a:pPr>
            <a:r>
              <a:rPr lang="en-US" sz="2200" b="1" dirty="0">
                <a:solidFill>
                  <a:srgbClr val="432338"/>
                </a:solidFill>
                <a:latin typeface="Noto Serif HK Semi Bold" pitchFamily="34" charset="0"/>
                <a:ea typeface="Noto Serif HK Semi Bold" pitchFamily="34" charset="-122"/>
                <a:cs typeface="Noto Serif HK Semi Bold" pitchFamily="34" charset="-120"/>
              </a:rPr>
              <a:t>Data Collection &amp; Preprocessing</a:t>
            </a:r>
            <a:endParaRPr lang="en-US" sz="2200" b="1" dirty="0"/>
          </a:p>
        </p:txBody>
      </p:sp>
      <p:sp>
        <p:nvSpPr>
          <p:cNvPr id="5" name="Text 3"/>
          <p:cNvSpPr/>
          <p:nvPr/>
        </p:nvSpPr>
        <p:spPr>
          <a:xfrm>
            <a:off x="1077039" y="3419594"/>
            <a:ext cx="5909072"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Gathering raw data from various sources and cleaning it for analysis, handling missing values and outliers.</a:t>
            </a:r>
            <a:endParaRPr lang="en-US" sz="1850" dirty="0"/>
          </a:p>
        </p:txBody>
      </p:sp>
      <p:sp>
        <p:nvSpPr>
          <p:cNvPr id="6" name="Shape 4"/>
          <p:cNvSpPr/>
          <p:nvPr/>
        </p:nvSpPr>
        <p:spPr>
          <a:xfrm>
            <a:off x="7404854" y="2086451"/>
            <a:ext cx="6387822" cy="239316"/>
          </a:xfrm>
          <a:prstGeom prst="roundRect">
            <a:avLst>
              <a:gd name="adj" fmla="val 42011"/>
            </a:avLst>
          </a:prstGeom>
          <a:solidFill>
            <a:srgbClr val="F9D2EB"/>
          </a:solidFill>
          <a:ln w="7620">
            <a:solidFill>
              <a:srgbClr val="DFB8D1"/>
            </a:solidFill>
            <a:prstDash val="solid"/>
          </a:ln>
        </p:spPr>
      </p:sp>
      <p:sp>
        <p:nvSpPr>
          <p:cNvPr id="7" name="Text 5"/>
          <p:cNvSpPr/>
          <p:nvPr/>
        </p:nvSpPr>
        <p:spPr>
          <a:xfrm>
            <a:off x="7644170" y="2565083"/>
            <a:ext cx="2866430" cy="351949"/>
          </a:xfrm>
          <a:prstGeom prst="rect">
            <a:avLst/>
          </a:prstGeom>
          <a:noFill/>
          <a:ln/>
        </p:spPr>
        <p:txBody>
          <a:bodyPr wrap="none" lIns="0" tIns="0" rIns="0" bIns="0" rtlCol="0" anchor="t"/>
          <a:lstStyle/>
          <a:p>
            <a:pPr marL="0" indent="0" algn="l">
              <a:lnSpc>
                <a:spcPts val="2750"/>
              </a:lnSpc>
              <a:buNone/>
            </a:pPr>
            <a:r>
              <a:rPr lang="en-US" sz="2200" b="1" dirty="0">
                <a:solidFill>
                  <a:srgbClr val="432338"/>
                </a:solidFill>
                <a:latin typeface="Noto Serif HK Semi Bold" pitchFamily="34" charset="0"/>
                <a:ea typeface="Noto Serif HK Semi Bold" pitchFamily="34" charset="-122"/>
                <a:cs typeface="Noto Serif HK Semi Bold" pitchFamily="34" charset="-120"/>
              </a:rPr>
              <a:t>Feature Engineering</a:t>
            </a:r>
            <a:endParaRPr lang="en-US" sz="2200" b="1" dirty="0"/>
          </a:p>
        </p:txBody>
      </p:sp>
      <p:sp>
        <p:nvSpPr>
          <p:cNvPr id="8" name="Text 6"/>
          <p:cNvSpPr/>
          <p:nvPr/>
        </p:nvSpPr>
        <p:spPr>
          <a:xfrm>
            <a:off x="7644170" y="3060621"/>
            <a:ext cx="5909191"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Creating new predictive features from existing data, such as average speed over time or event density.</a:t>
            </a:r>
            <a:endParaRPr lang="en-US" sz="1850" dirty="0"/>
          </a:p>
        </p:txBody>
      </p:sp>
      <p:sp>
        <p:nvSpPr>
          <p:cNvPr id="9" name="Shape 7"/>
          <p:cNvSpPr/>
          <p:nvPr/>
        </p:nvSpPr>
        <p:spPr>
          <a:xfrm>
            <a:off x="837724" y="4963358"/>
            <a:ext cx="6387703" cy="239316"/>
          </a:xfrm>
          <a:prstGeom prst="roundRect">
            <a:avLst>
              <a:gd name="adj" fmla="val 42011"/>
            </a:avLst>
          </a:prstGeom>
          <a:solidFill>
            <a:srgbClr val="F9D2EB"/>
          </a:solidFill>
          <a:ln w="7620">
            <a:solidFill>
              <a:srgbClr val="DFB8D1"/>
            </a:solidFill>
            <a:prstDash val="solid"/>
          </a:ln>
        </p:spPr>
      </p:sp>
      <p:sp>
        <p:nvSpPr>
          <p:cNvPr id="10" name="Text 8"/>
          <p:cNvSpPr/>
          <p:nvPr/>
        </p:nvSpPr>
        <p:spPr>
          <a:xfrm>
            <a:off x="1077039" y="5441990"/>
            <a:ext cx="3817025" cy="351949"/>
          </a:xfrm>
          <a:prstGeom prst="rect">
            <a:avLst/>
          </a:prstGeom>
          <a:noFill/>
          <a:ln/>
        </p:spPr>
        <p:txBody>
          <a:bodyPr wrap="none" lIns="0" tIns="0" rIns="0" bIns="0" rtlCol="0" anchor="t"/>
          <a:lstStyle/>
          <a:p>
            <a:pPr marL="0" indent="0" algn="l">
              <a:lnSpc>
                <a:spcPts val="2750"/>
              </a:lnSpc>
              <a:buNone/>
            </a:pPr>
            <a:r>
              <a:rPr lang="en-US" sz="2200" b="1" dirty="0">
                <a:solidFill>
                  <a:srgbClr val="432338"/>
                </a:solidFill>
                <a:latin typeface="Noto Serif HK Semi Bold" pitchFamily="34" charset="0"/>
                <a:ea typeface="Noto Serif HK Semi Bold" pitchFamily="34" charset="-122"/>
                <a:cs typeface="Noto Serif HK Semi Bold" pitchFamily="34" charset="-120"/>
              </a:rPr>
              <a:t>Model Selection &amp; Training</a:t>
            </a:r>
            <a:endParaRPr lang="en-US" sz="2200" b="1" dirty="0"/>
          </a:p>
        </p:txBody>
      </p:sp>
      <p:sp>
        <p:nvSpPr>
          <p:cNvPr id="11" name="Text 9"/>
          <p:cNvSpPr/>
          <p:nvPr/>
        </p:nvSpPr>
        <p:spPr>
          <a:xfrm>
            <a:off x="1077039" y="5937528"/>
            <a:ext cx="5909072" cy="1149072"/>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Choosing appropriate machine learning models (e.g., Random Forest, Gradient Boosting) and training them on the processed data.</a:t>
            </a:r>
            <a:endParaRPr lang="en-US" sz="1850" dirty="0"/>
          </a:p>
        </p:txBody>
      </p:sp>
      <p:sp>
        <p:nvSpPr>
          <p:cNvPr id="12" name="Shape 10"/>
          <p:cNvSpPr/>
          <p:nvPr/>
        </p:nvSpPr>
        <p:spPr>
          <a:xfrm>
            <a:off x="7404854" y="4604385"/>
            <a:ext cx="6387822" cy="239316"/>
          </a:xfrm>
          <a:prstGeom prst="roundRect">
            <a:avLst>
              <a:gd name="adj" fmla="val 42011"/>
            </a:avLst>
          </a:prstGeom>
          <a:solidFill>
            <a:srgbClr val="F9D2EB"/>
          </a:solidFill>
          <a:ln w="7620">
            <a:solidFill>
              <a:srgbClr val="DFB8D1"/>
            </a:solidFill>
            <a:prstDash val="solid"/>
          </a:ln>
        </p:spPr>
      </p:sp>
      <p:sp>
        <p:nvSpPr>
          <p:cNvPr id="13" name="Text 11"/>
          <p:cNvSpPr/>
          <p:nvPr/>
        </p:nvSpPr>
        <p:spPr>
          <a:xfrm>
            <a:off x="7644170" y="5083016"/>
            <a:ext cx="3722370" cy="351949"/>
          </a:xfrm>
          <a:prstGeom prst="rect">
            <a:avLst/>
          </a:prstGeom>
          <a:noFill/>
          <a:ln/>
        </p:spPr>
        <p:txBody>
          <a:bodyPr wrap="none" lIns="0" tIns="0" rIns="0" bIns="0" rtlCol="0" anchor="t"/>
          <a:lstStyle/>
          <a:p>
            <a:pPr marL="0" indent="0" algn="l">
              <a:lnSpc>
                <a:spcPts val="2750"/>
              </a:lnSpc>
              <a:buNone/>
            </a:pPr>
            <a:r>
              <a:rPr lang="en-US" sz="2200" b="1" dirty="0">
                <a:solidFill>
                  <a:srgbClr val="432338"/>
                </a:solidFill>
                <a:latin typeface="Noto Serif HK Semi Bold" pitchFamily="34" charset="0"/>
                <a:ea typeface="Noto Serif HK Semi Bold" pitchFamily="34" charset="-122"/>
                <a:cs typeface="Noto Serif HK Semi Bold" pitchFamily="34" charset="-120"/>
              </a:rPr>
              <a:t>Evaluation &amp; Optimization</a:t>
            </a:r>
            <a:endParaRPr lang="en-US" sz="2200" b="1" dirty="0"/>
          </a:p>
        </p:txBody>
      </p:sp>
      <p:sp>
        <p:nvSpPr>
          <p:cNvPr id="14" name="Text 12"/>
          <p:cNvSpPr/>
          <p:nvPr/>
        </p:nvSpPr>
        <p:spPr>
          <a:xfrm>
            <a:off x="7644170" y="5578554"/>
            <a:ext cx="5909191" cy="1149072"/>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Assessing model performance using metrics like accuracy and precision, then fine-tuning parameters for better predictions.</a:t>
            </a:r>
            <a:endParaRPr lang="en-US" sz="1850" dirty="0"/>
          </a:p>
        </p:txBody>
      </p:sp>
      <p:sp>
        <p:nvSpPr>
          <p:cNvPr id="15" name="Shape 10">
            <a:extLst>
              <a:ext uri="{FF2B5EF4-FFF2-40B4-BE49-F238E27FC236}">
                <a16:creationId xmlns:a16="http://schemas.microsoft.com/office/drawing/2014/main" id="{F3F9A327-92C6-2703-1391-AF98BEEAA010}"/>
              </a:ext>
            </a:extLst>
          </p:cNvPr>
          <p:cNvSpPr/>
          <p:nvPr/>
        </p:nvSpPr>
        <p:spPr>
          <a:xfrm>
            <a:off x="12778450" y="7789762"/>
            <a:ext cx="1851949" cy="312516"/>
          </a:xfrm>
          <a:prstGeom prst="roundRect">
            <a:avLst>
              <a:gd name="adj" fmla="val 42011"/>
            </a:avLst>
          </a:prstGeom>
          <a:solidFill>
            <a:srgbClr val="F9D2EB"/>
          </a:solidFill>
          <a:ln w="7620">
            <a:solidFill>
              <a:srgbClr val="DFB8D1"/>
            </a:solidFill>
            <a:prstDash val="soli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94428" y="1536377"/>
            <a:ext cx="7755374" cy="704017"/>
          </a:xfrm>
          <a:prstGeom prst="rect">
            <a:avLst/>
          </a:prstGeom>
          <a:noFill/>
          <a:ln/>
        </p:spPr>
        <p:txBody>
          <a:bodyPr wrap="none" lIns="0" tIns="0" rIns="0" bIns="0" rtlCol="0" anchor="t"/>
          <a:lstStyle/>
          <a:p>
            <a:pPr marL="0" indent="0" algn="l">
              <a:lnSpc>
                <a:spcPts val="5500"/>
              </a:lnSpc>
              <a:buNone/>
            </a:pPr>
            <a:r>
              <a:rPr lang="en-US" sz="4400" b="1" dirty="0">
                <a:solidFill>
                  <a:srgbClr val="371A2D"/>
                </a:solidFill>
                <a:latin typeface="Noto Serif HK Semi Bold" pitchFamily="34" charset="0"/>
                <a:ea typeface="Noto Serif HK Semi Bold" pitchFamily="34" charset="-122"/>
                <a:cs typeface="Noto Serif HK Semi Bold" pitchFamily="34" charset="-120"/>
              </a:rPr>
              <a:t>Key Tools and Technologies</a:t>
            </a:r>
            <a:endParaRPr lang="en-US" sz="4400" b="1" dirty="0"/>
          </a:p>
        </p:txBody>
      </p:sp>
      <p:pic>
        <p:nvPicPr>
          <p:cNvPr id="3" name="Image 0" descr="preencoded.png"/>
          <p:cNvPicPr>
            <a:picLocks noChangeAspect="1"/>
          </p:cNvPicPr>
          <p:nvPr/>
        </p:nvPicPr>
        <p:blipFill>
          <a:blip r:embed="rId3"/>
          <a:stretch>
            <a:fillRect/>
          </a:stretch>
        </p:blipFill>
        <p:spPr>
          <a:xfrm>
            <a:off x="837724" y="3003352"/>
            <a:ext cx="598408" cy="598408"/>
          </a:xfrm>
          <a:prstGeom prst="rect">
            <a:avLst/>
          </a:prstGeom>
        </p:spPr>
      </p:pic>
      <p:sp>
        <p:nvSpPr>
          <p:cNvPr id="4" name="Text 1"/>
          <p:cNvSpPr/>
          <p:nvPr/>
        </p:nvSpPr>
        <p:spPr>
          <a:xfrm>
            <a:off x="1735336" y="3145393"/>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432338"/>
                </a:solidFill>
                <a:latin typeface="Noto Serif HK Semi Bold" pitchFamily="34" charset="0"/>
                <a:ea typeface="Noto Serif HK Semi Bold" pitchFamily="34" charset="-122"/>
                <a:cs typeface="Noto Serif HK Semi Bold" pitchFamily="34" charset="-120"/>
              </a:rPr>
              <a:t>Big Data Storage</a:t>
            </a:r>
            <a:endParaRPr lang="en-US" sz="2200" b="1" dirty="0"/>
          </a:p>
        </p:txBody>
      </p:sp>
      <p:sp>
        <p:nvSpPr>
          <p:cNvPr id="5" name="Text 2"/>
          <p:cNvSpPr/>
          <p:nvPr/>
        </p:nvSpPr>
        <p:spPr>
          <a:xfrm>
            <a:off x="1735336" y="3640931"/>
            <a:ext cx="5430203"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Utilizing distributed storage systems like Hadoop HDFS or cloud-based data lakes for large datasets.</a:t>
            </a:r>
            <a:endParaRPr lang="en-US" sz="1850" dirty="0"/>
          </a:p>
        </p:txBody>
      </p:sp>
      <p:pic>
        <p:nvPicPr>
          <p:cNvPr id="6" name="Image 1" descr="preencoded.png"/>
          <p:cNvPicPr>
            <a:picLocks noChangeAspect="1"/>
          </p:cNvPicPr>
          <p:nvPr/>
        </p:nvPicPr>
        <p:blipFill>
          <a:blip r:embed="rId4"/>
          <a:stretch>
            <a:fillRect/>
          </a:stretch>
        </p:blipFill>
        <p:spPr>
          <a:xfrm>
            <a:off x="7464743" y="3003352"/>
            <a:ext cx="598408" cy="598408"/>
          </a:xfrm>
          <a:prstGeom prst="rect">
            <a:avLst/>
          </a:prstGeom>
        </p:spPr>
      </p:pic>
      <p:sp>
        <p:nvSpPr>
          <p:cNvPr id="7" name="Text 3"/>
          <p:cNvSpPr/>
          <p:nvPr/>
        </p:nvSpPr>
        <p:spPr>
          <a:xfrm>
            <a:off x="8362355" y="3145393"/>
            <a:ext cx="3387447" cy="351949"/>
          </a:xfrm>
          <a:prstGeom prst="rect">
            <a:avLst/>
          </a:prstGeom>
          <a:noFill/>
          <a:ln/>
        </p:spPr>
        <p:txBody>
          <a:bodyPr wrap="none" lIns="0" tIns="0" rIns="0" bIns="0" rtlCol="0" anchor="t"/>
          <a:lstStyle/>
          <a:p>
            <a:pPr marL="0" indent="0" algn="l">
              <a:lnSpc>
                <a:spcPts val="2750"/>
              </a:lnSpc>
              <a:buNone/>
            </a:pPr>
            <a:r>
              <a:rPr lang="en-US" sz="2200" b="1" dirty="0">
                <a:solidFill>
                  <a:srgbClr val="432338"/>
                </a:solidFill>
                <a:latin typeface="Noto Serif HK Semi Bold" pitchFamily="34" charset="0"/>
                <a:ea typeface="Noto Serif HK Semi Bold" pitchFamily="34" charset="-122"/>
                <a:cs typeface="Noto Serif HK Semi Bold" pitchFamily="34" charset="-120"/>
              </a:rPr>
              <a:t>Programming Language</a:t>
            </a:r>
            <a:endParaRPr lang="en-US" sz="2200" b="1" dirty="0"/>
          </a:p>
        </p:txBody>
      </p:sp>
      <p:sp>
        <p:nvSpPr>
          <p:cNvPr id="8" name="Text 4"/>
          <p:cNvSpPr/>
          <p:nvPr/>
        </p:nvSpPr>
        <p:spPr>
          <a:xfrm>
            <a:off x="8362355" y="3640931"/>
            <a:ext cx="5430322"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Python with libraries like Pandas, NumPy, Scikit-learn for data manipulation and model development.</a:t>
            </a:r>
            <a:endParaRPr lang="en-US" sz="1850" dirty="0"/>
          </a:p>
        </p:txBody>
      </p:sp>
      <p:pic>
        <p:nvPicPr>
          <p:cNvPr id="9" name="Image 2" descr="preencoded.png"/>
          <p:cNvPicPr>
            <a:picLocks noChangeAspect="1"/>
          </p:cNvPicPr>
          <p:nvPr/>
        </p:nvPicPr>
        <p:blipFill>
          <a:blip r:embed="rId5"/>
          <a:stretch>
            <a:fillRect/>
          </a:stretch>
        </p:blipFill>
        <p:spPr>
          <a:xfrm>
            <a:off x="837724" y="5005388"/>
            <a:ext cx="598408" cy="598408"/>
          </a:xfrm>
          <a:prstGeom prst="rect">
            <a:avLst/>
          </a:prstGeom>
        </p:spPr>
      </p:pic>
      <p:sp>
        <p:nvSpPr>
          <p:cNvPr id="10" name="Text 5"/>
          <p:cNvSpPr/>
          <p:nvPr/>
        </p:nvSpPr>
        <p:spPr>
          <a:xfrm>
            <a:off x="1735336" y="514742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432338"/>
                </a:solidFill>
                <a:latin typeface="Noto Serif HK Semi Bold" pitchFamily="34" charset="0"/>
                <a:ea typeface="Noto Serif HK Semi Bold" pitchFamily="34" charset="-122"/>
                <a:cs typeface="Noto Serif HK Semi Bold" pitchFamily="34" charset="-120"/>
              </a:rPr>
              <a:t>Visualization Tools</a:t>
            </a:r>
            <a:endParaRPr lang="en-US" sz="2200" b="1" dirty="0"/>
          </a:p>
        </p:txBody>
      </p:sp>
      <p:sp>
        <p:nvSpPr>
          <p:cNvPr id="11" name="Text 6"/>
          <p:cNvSpPr/>
          <p:nvPr/>
        </p:nvSpPr>
        <p:spPr>
          <a:xfrm>
            <a:off x="1735336" y="5642967"/>
            <a:ext cx="5430203"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Power BI and Matplotlib for interactive dashboards and visual analysis of results.</a:t>
            </a:r>
            <a:endParaRPr lang="en-US" sz="1850" dirty="0"/>
          </a:p>
        </p:txBody>
      </p:sp>
      <p:pic>
        <p:nvPicPr>
          <p:cNvPr id="12" name="Image 3" descr="preencoded.png"/>
          <p:cNvPicPr>
            <a:picLocks noChangeAspect="1"/>
          </p:cNvPicPr>
          <p:nvPr/>
        </p:nvPicPr>
        <p:blipFill>
          <a:blip r:embed="rId6"/>
          <a:stretch>
            <a:fillRect/>
          </a:stretch>
        </p:blipFill>
        <p:spPr>
          <a:xfrm>
            <a:off x="7464743" y="5005388"/>
            <a:ext cx="598408" cy="598408"/>
          </a:xfrm>
          <a:prstGeom prst="rect">
            <a:avLst/>
          </a:prstGeom>
        </p:spPr>
      </p:pic>
      <p:sp>
        <p:nvSpPr>
          <p:cNvPr id="13" name="Text 7"/>
          <p:cNvSpPr/>
          <p:nvPr/>
        </p:nvSpPr>
        <p:spPr>
          <a:xfrm>
            <a:off x="8362355" y="514742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432338"/>
                </a:solidFill>
                <a:latin typeface="Noto Serif HK Semi Bold" pitchFamily="34" charset="0"/>
                <a:ea typeface="Noto Serif HK Semi Bold" pitchFamily="34" charset="-122"/>
                <a:cs typeface="Noto Serif HK Semi Bold" pitchFamily="34" charset="-120"/>
              </a:rPr>
              <a:t>Cloud Computing</a:t>
            </a:r>
            <a:endParaRPr lang="en-US" sz="2200" b="1" dirty="0"/>
          </a:p>
        </p:txBody>
      </p:sp>
      <p:sp>
        <p:nvSpPr>
          <p:cNvPr id="14" name="Text 8"/>
          <p:cNvSpPr/>
          <p:nvPr/>
        </p:nvSpPr>
        <p:spPr>
          <a:xfrm>
            <a:off x="8362355" y="5642967"/>
            <a:ext cx="5430322"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Leveraging cloud platforms (e.g., AWS, Azure) for scalable computational resources.</a:t>
            </a:r>
            <a:endParaRPr lang="en-US" sz="1850" dirty="0"/>
          </a:p>
        </p:txBody>
      </p:sp>
      <p:sp>
        <p:nvSpPr>
          <p:cNvPr id="15" name="Shape 10">
            <a:extLst>
              <a:ext uri="{FF2B5EF4-FFF2-40B4-BE49-F238E27FC236}">
                <a16:creationId xmlns:a16="http://schemas.microsoft.com/office/drawing/2014/main" id="{9512729E-B216-50ED-49C3-94312F9263D7}"/>
              </a:ext>
            </a:extLst>
          </p:cNvPr>
          <p:cNvSpPr/>
          <p:nvPr/>
        </p:nvSpPr>
        <p:spPr>
          <a:xfrm>
            <a:off x="12778450" y="7789762"/>
            <a:ext cx="1851949" cy="312516"/>
          </a:xfrm>
          <a:prstGeom prst="roundRect">
            <a:avLst>
              <a:gd name="adj" fmla="val 42011"/>
            </a:avLst>
          </a:prstGeom>
          <a:solidFill>
            <a:srgbClr val="F9D2EB"/>
          </a:solidFill>
          <a:ln w="7620">
            <a:solidFill>
              <a:srgbClr val="DFB8D1"/>
            </a:solidFill>
            <a:prstDash val="soli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68249" y="579238"/>
            <a:ext cx="5732978" cy="469940"/>
          </a:xfrm>
          <a:prstGeom prst="rect">
            <a:avLst/>
          </a:prstGeom>
          <a:noFill/>
          <a:ln/>
        </p:spPr>
        <p:txBody>
          <a:bodyPr wrap="none" lIns="0" tIns="0" rIns="0" bIns="0" rtlCol="0" anchor="t"/>
          <a:lstStyle/>
          <a:p>
            <a:pPr marL="0" indent="0" algn="l">
              <a:lnSpc>
                <a:spcPts val="3700"/>
              </a:lnSpc>
              <a:buNone/>
            </a:pPr>
            <a:r>
              <a:rPr lang="en-US" sz="2950" dirty="0">
                <a:solidFill>
                  <a:srgbClr val="371A2D"/>
                </a:solidFill>
                <a:latin typeface="Noto Serif HK Semi Bold" pitchFamily="34" charset="0"/>
                <a:ea typeface="Noto Serif HK Semi Bold" pitchFamily="34" charset="-122"/>
                <a:cs typeface="Noto Serif HK Semi Bold" pitchFamily="34" charset="-120"/>
              </a:rPr>
              <a:t>Preliminary Results &amp; Insights</a:t>
            </a:r>
            <a:endParaRPr lang="en-US" sz="2950" dirty="0"/>
          </a:p>
        </p:txBody>
      </p:sp>
      <p:sp>
        <p:nvSpPr>
          <p:cNvPr id="3" name="Text 1"/>
          <p:cNvSpPr/>
          <p:nvPr/>
        </p:nvSpPr>
        <p:spPr>
          <a:xfrm>
            <a:off x="559237" y="1228844"/>
            <a:ext cx="13511927" cy="511254"/>
          </a:xfrm>
          <a:prstGeom prst="rect">
            <a:avLst/>
          </a:prstGeom>
          <a:noFill/>
          <a:ln/>
        </p:spPr>
        <p:txBody>
          <a:bodyPr wrap="square" lIns="0" tIns="0" rIns="0" bIns="0" rtlCol="0" anchor="t"/>
          <a:lstStyle/>
          <a:p>
            <a:pPr marL="0" indent="0" algn="ctr">
              <a:lnSpc>
                <a:spcPts val="2000"/>
              </a:lnSpc>
              <a:buNone/>
            </a:pPr>
            <a:r>
              <a:rPr lang="en-US" sz="1600" dirty="0">
                <a:solidFill>
                  <a:srgbClr val="432338"/>
                </a:solidFill>
                <a:latin typeface="Source Sans Pro" pitchFamily="34" charset="0"/>
                <a:ea typeface="Source Sans Pro" pitchFamily="34" charset="-122"/>
                <a:cs typeface="Source Sans Pro" pitchFamily="34" charset="-120"/>
              </a:rPr>
              <a:t>Our initial analysis reveals strong correlations between congestion levels and specific variables such as time of day, day of week, and major public events. </a:t>
            </a:r>
          </a:p>
          <a:p>
            <a:pPr marL="0" indent="0" algn="ctr">
              <a:lnSpc>
                <a:spcPts val="2000"/>
              </a:lnSpc>
              <a:buNone/>
            </a:pPr>
            <a:r>
              <a:rPr lang="en-US" sz="1600" dirty="0">
                <a:solidFill>
                  <a:srgbClr val="432338"/>
                </a:solidFill>
                <a:latin typeface="Source Sans Pro" pitchFamily="34" charset="0"/>
                <a:ea typeface="Source Sans Pro" pitchFamily="34" charset="-122"/>
                <a:cs typeface="Source Sans Pro" pitchFamily="34" charset="-120"/>
              </a:rPr>
              <a:t>The model shows promising accuracy in predicting congestion peaks.</a:t>
            </a:r>
            <a:endParaRPr lang="en-US" sz="1600" dirty="0"/>
          </a:p>
        </p:txBody>
      </p:sp>
      <p:pic>
        <p:nvPicPr>
          <p:cNvPr id="4" name="Image 0" descr="preencoded.png"/>
          <p:cNvPicPr>
            <a:picLocks noChangeAspect="1"/>
          </p:cNvPicPr>
          <p:nvPr/>
        </p:nvPicPr>
        <p:blipFill>
          <a:blip r:embed="rId3"/>
          <a:stretch>
            <a:fillRect/>
          </a:stretch>
        </p:blipFill>
        <p:spPr>
          <a:xfrm>
            <a:off x="960698" y="1952855"/>
            <a:ext cx="8932005" cy="5383861"/>
          </a:xfrm>
          <a:prstGeom prst="rect">
            <a:avLst/>
          </a:prstGeom>
        </p:spPr>
      </p:pic>
      <p:sp>
        <p:nvSpPr>
          <p:cNvPr id="5" name="Shape 10">
            <a:extLst>
              <a:ext uri="{FF2B5EF4-FFF2-40B4-BE49-F238E27FC236}">
                <a16:creationId xmlns:a16="http://schemas.microsoft.com/office/drawing/2014/main" id="{D8933FE2-EB80-C5BA-8F98-B7DB52066EF0}"/>
              </a:ext>
            </a:extLst>
          </p:cNvPr>
          <p:cNvSpPr/>
          <p:nvPr/>
        </p:nvSpPr>
        <p:spPr>
          <a:xfrm>
            <a:off x="12778450" y="7789762"/>
            <a:ext cx="1851949" cy="312516"/>
          </a:xfrm>
          <a:prstGeom prst="roundRect">
            <a:avLst>
              <a:gd name="adj" fmla="val 42011"/>
            </a:avLst>
          </a:prstGeom>
          <a:solidFill>
            <a:srgbClr val="F9D2EB"/>
          </a:solidFill>
          <a:ln w="7620">
            <a:solidFill>
              <a:srgbClr val="DFB8D1"/>
            </a:solidFill>
            <a:prstDash val="soli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764654" y="1282194"/>
            <a:ext cx="11292544" cy="986444"/>
          </a:xfrm>
          <a:prstGeom prst="rect">
            <a:avLst/>
          </a:prstGeom>
          <a:noFill/>
          <a:ln/>
        </p:spPr>
        <p:txBody>
          <a:bodyPr wrap="square" lIns="0" tIns="0" rIns="0" bIns="0" rtlCol="0" anchor="t"/>
          <a:lstStyle/>
          <a:p>
            <a:pPr marL="0" indent="0" algn="l">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Power BI Summary: Visualizing Traffic Congestion.</a:t>
            </a:r>
            <a:endParaRPr lang="en-US" sz="4400" dirty="0"/>
          </a:p>
        </p:txBody>
      </p:sp>
      <p:sp>
        <p:nvSpPr>
          <p:cNvPr id="3" name="Text 1"/>
          <p:cNvSpPr/>
          <p:nvPr/>
        </p:nvSpPr>
        <p:spPr>
          <a:xfrm>
            <a:off x="933450" y="2487463"/>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Power BI used in creating interactive dashboards to visualize traffic patterns, congestion hotspots, and predictive model outputs. These dashboards allow for easy exploration of data by stakeholders.</a:t>
            </a:r>
            <a:endParaRPr lang="en-US" sz="1850" dirty="0"/>
          </a:p>
        </p:txBody>
      </p:sp>
      <p:sp>
        <p:nvSpPr>
          <p:cNvPr id="6" name="Shape 10">
            <a:extLst>
              <a:ext uri="{FF2B5EF4-FFF2-40B4-BE49-F238E27FC236}">
                <a16:creationId xmlns:a16="http://schemas.microsoft.com/office/drawing/2014/main" id="{12D23031-8A93-4B20-BCF3-1E6985525399}"/>
              </a:ext>
            </a:extLst>
          </p:cNvPr>
          <p:cNvSpPr/>
          <p:nvPr/>
        </p:nvSpPr>
        <p:spPr>
          <a:xfrm>
            <a:off x="12778450" y="7789762"/>
            <a:ext cx="1851949" cy="312516"/>
          </a:xfrm>
          <a:prstGeom prst="roundRect">
            <a:avLst>
              <a:gd name="adj" fmla="val 42011"/>
            </a:avLst>
          </a:prstGeom>
          <a:solidFill>
            <a:srgbClr val="F9D2EB"/>
          </a:solidFill>
          <a:ln w="7620">
            <a:solidFill>
              <a:srgbClr val="DFB8D1"/>
            </a:solidFill>
            <a:prstDash val="solid"/>
          </a:ln>
        </p:spPr>
      </p:sp>
      <p:pic>
        <p:nvPicPr>
          <p:cNvPr id="8" name="Picture 7">
            <a:extLst>
              <a:ext uri="{FF2B5EF4-FFF2-40B4-BE49-F238E27FC236}">
                <a16:creationId xmlns:a16="http://schemas.microsoft.com/office/drawing/2014/main" id="{C8E5DFC4-35E8-AEA6-1DC6-2591217E8997}"/>
              </a:ext>
            </a:extLst>
          </p:cNvPr>
          <p:cNvPicPr>
            <a:picLocks noChangeAspect="1"/>
          </p:cNvPicPr>
          <p:nvPr/>
        </p:nvPicPr>
        <p:blipFill>
          <a:blip r:embed="rId3"/>
          <a:stretch>
            <a:fillRect/>
          </a:stretch>
        </p:blipFill>
        <p:spPr>
          <a:xfrm>
            <a:off x="988194" y="3580598"/>
            <a:ext cx="5898743" cy="2021305"/>
          </a:xfrm>
          <a:prstGeom prst="rect">
            <a:avLst/>
          </a:prstGeom>
        </p:spPr>
      </p:pic>
      <p:pic>
        <p:nvPicPr>
          <p:cNvPr id="10" name="Picture 9">
            <a:extLst>
              <a:ext uri="{FF2B5EF4-FFF2-40B4-BE49-F238E27FC236}">
                <a16:creationId xmlns:a16="http://schemas.microsoft.com/office/drawing/2014/main" id="{24C7B02E-E2E0-C04A-E448-31A4D251C0B6}"/>
              </a:ext>
            </a:extLst>
          </p:cNvPr>
          <p:cNvPicPr>
            <a:picLocks noChangeAspect="1"/>
          </p:cNvPicPr>
          <p:nvPr/>
        </p:nvPicPr>
        <p:blipFill>
          <a:blip r:embed="rId4"/>
          <a:stretch>
            <a:fillRect/>
          </a:stretch>
        </p:blipFill>
        <p:spPr>
          <a:xfrm>
            <a:off x="7469204" y="3580598"/>
            <a:ext cx="6246795" cy="2021305"/>
          </a:xfrm>
          <a:prstGeom prst="rect">
            <a:avLst/>
          </a:prstGeom>
        </p:spPr>
      </p:pic>
      <p:pic>
        <p:nvPicPr>
          <p:cNvPr id="12" name="Picture 11">
            <a:extLst>
              <a:ext uri="{FF2B5EF4-FFF2-40B4-BE49-F238E27FC236}">
                <a16:creationId xmlns:a16="http://schemas.microsoft.com/office/drawing/2014/main" id="{9B1167C8-97C8-3421-8B32-ABB8C1A9F7D3}"/>
              </a:ext>
            </a:extLst>
          </p:cNvPr>
          <p:cNvPicPr>
            <a:picLocks noChangeAspect="1"/>
          </p:cNvPicPr>
          <p:nvPr/>
        </p:nvPicPr>
        <p:blipFill>
          <a:blip r:embed="rId5"/>
          <a:stretch>
            <a:fillRect/>
          </a:stretch>
        </p:blipFill>
        <p:spPr>
          <a:xfrm>
            <a:off x="988193" y="5742137"/>
            <a:ext cx="5898743" cy="2487463"/>
          </a:xfrm>
          <a:prstGeom prst="rect">
            <a:avLst/>
          </a:prstGeom>
        </p:spPr>
      </p:pic>
      <p:pic>
        <p:nvPicPr>
          <p:cNvPr id="14" name="Picture 13">
            <a:extLst>
              <a:ext uri="{FF2B5EF4-FFF2-40B4-BE49-F238E27FC236}">
                <a16:creationId xmlns:a16="http://schemas.microsoft.com/office/drawing/2014/main" id="{3E600FC5-88BE-F67B-A92F-CBA16C15B78E}"/>
              </a:ext>
            </a:extLst>
          </p:cNvPr>
          <p:cNvPicPr>
            <a:picLocks noChangeAspect="1"/>
          </p:cNvPicPr>
          <p:nvPr/>
        </p:nvPicPr>
        <p:blipFill>
          <a:blip r:embed="rId6"/>
          <a:stretch>
            <a:fillRect/>
          </a:stretch>
        </p:blipFill>
        <p:spPr>
          <a:xfrm>
            <a:off x="7469204" y="5742137"/>
            <a:ext cx="6173003" cy="24874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129511" y="1650098"/>
            <a:ext cx="9555837" cy="704017"/>
          </a:xfrm>
          <a:prstGeom prst="rect">
            <a:avLst/>
          </a:prstGeom>
          <a:noFill/>
          <a:ln/>
        </p:spPr>
        <p:txBody>
          <a:bodyPr wrap="none" lIns="0" tIns="0" rIns="0" bIns="0" rtlCol="0" anchor="t"/>
          <a:lstStyle/>
          <a:p>
            <a:pPr marL="0" indent="0" algn="l">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Recommendations &amp; Future Work</a:t>
            </a:r>
            <a:endParaRPr lang="en-US" sz="4400" dirty="0"/>
          </a:p>
        </p:txBody>
      </p:sp>
      <p:sp>
        <p:nvSpPr>
          <p:cNvPr id="3" name="Text 1"/>
          <p:cNvSpPr/>
          <p:nvPr/>
        </p:nvSpPr>
        <p:spPr>
          <a:xfrm>
            <a:off x="837724" y="319563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71A2D"/>
                </a:solidFill>
                <a:latin typeface="Noto Serif HK Semi Bold" pitchFamily="34" charset="0"/>
                <a:ea typeface="Noto Serif HK Semi Bold" pitchFamily="34" charset="-122"/>
                <a:cs typeface="Noto Serif HK Semi Bold" pitchFamily="34" charset="-120"/>
              </a:rPr>
              <a:t>Recommendations:</a:t>
            </a:r>
            <a:endParaRPr lang="en-US" sz="2200" b="1" dirty="0"/>
          </a:p>
        </p:txBody>
      </p:sp>
      <p:sp>
        <p:nvSpPr>
          <p:cNvPr id="4" name="Text 2"/>
          <p:cNvSpPr/>
          <p:nvPr/>
        </p:nvSpPr>
        <p:spPr>
          <a:xfrm>
            <a:off x="837724" y="3786902"/>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432338"/>
                </a:solidFill>
                <a:latin typeface="Source Sans Pro" pitchFamily="34" charset="0"/>
                <a:ea typeface="Source Sans Pro" pitchFamily="34" charset="-122"/>
                <a:cs typeface="Source Sans Pro" pitchFamily="34" charset="-120"/>
              </a:rPr>
              <a:t>Integrate real-time social media data for immediate event impact.</a:t>
            </a:r>
            <a:endParaRPr lang="en-US" sz="1850" dirty="0"/>
          </a:p>
        </p:txBody>
      </p:sp>
      <p:sp>
        <p:nvSpPr>
          <p:cNvPr id="5" name="Text 3"/>
          <p:cNvSpPr/>
          <p:nvPr/>
        </p:nvSpPr>
        <p:spPr>
          <a:xfrm>
            <a:off x="837724" y="4636651"/>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432338"/>
                </a:solidFill>
                <a:latin typeface="Source Sans Pro" pitchFamily="34" charset="0"/>
                <a:ea typeface="Source Sans Pro" pitchFamily="34" charset="-122"/>
                <a:cs typeface="Source Sans Pro" pitchFamily="34" charset="-120"/>
              </a:rPr>
              <a:t>Develop adaptive traffic signal control systems based on predictions.</a:t>
            </a:r>
            <a:endParaRPr lang="en-US" sz="1850" dirty="0"/>
          </a:p>
        </p:txBody>
      </p:sp>
      <p:sp>
        <p:nvSpPr>
          <p:cNvPr id="6" name="Text 4"/>
          <p:cNvSpPr/>
          <p:nvPr/>
        </p:nvSpPr>
        <p:spPr>
          <a:xfrm>
            <a:off x="837724" y="5486400"/>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432338"/>
                </a:solidFill>
                <a:latin typeface="Source Sans Pro" pitchFamily="34" charset="0"/>
                <a:ea typeface="Source Sans Pro" pitchFamily="34" charset="-122"/>
                <a:cs typeface="Source Sans Pro" pitchFamily="34" charset="-120"/>
              </a:rPr>
              <a:t>Advise public transit agencies on optimal route adjustments during congestion.</a:t>
            </a:r>
            <a:endParaRPr lang="en-US" sz="1850" dirty="0"/>
          </a:p>
        </p:txBody>
      </p:sp>
      <p:sp>
        <p:nvSpPr>
          <p:cNvPr id="7" name="Text 5"/>
          <p:cNvSpPr/>
          <p:nvPr/>
        </p:nvSpPr>
        <p:spPr>
          <a:xfrm>
            <a:off x="7614761" y="319563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71A2D"/>
                </a:solidFill>
                <a:latin typeface="Noto Serif HK Semi Bold" pitchFamily="34" charset="0"/>
                <a:ea typeface="Noto Serif HK Semi Bold" pitchFamily="34" charset="-122"/>
                <a:cs typeface="Noto Serif HK Semi Bold" pitchFamily="34" charset="-120"/>
              </a:rPr>
              <a:t>Future Work:</a:t>
            </a:r>
            <a:endParaRPr lang="en-US" sz="2200" b="1" dirty="0"/>
          </a:p>
        </p:txBody>
      </p:sp>
      <p:sp>
        <p:nvSpPr>
          <p:cNvPr id="8" name="Text 6"/>
          <p:cNvSpPr/>
          <p:nvPr/>
        </p:nvSpPr>
        <p:spPr>
          <a:xfrm>
            <a:off x="7614761" y="3786902"/>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432338"/>
                </a:solidFill>
                <a:latin typeface="Source Sans Pro" pitchFamily="34" charset="0"/>
                <a:ea typeface="Source Sans Pro" pitchFamily="34" charset="-122"/>
                <a:cs typeface="Source Sans Pro" pitchFamily="34" charset="-120"/>
              </a:rPr>
              <a:t>Explore deep learning models (e.g., LSTMs) for time-series prediction.</a:t>
            </a:r>
            <a:endParaRPr lang="en-US" sz="1850" dirty="0"/>
          </a:p>
        </p:txBody>
      </p:sp>
      <p:sp>
        <p:nvSpPr>
          <p:cNvPr id="9" name="Text 7"/>
          <p:cNvSpPr/>
          <p:nvPr/>
        </p:nvSpPr>
        <p:spPr>
          <a:xfrm>
            <a:off x="7614761" y="4636651"/>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432338"/>
                </a:solidFill>
                <a:latin typeface="Source Sans Pro" pitchFamily="34" charset="0"/>
                <a:ea typeface="Source Sans Pro" pitchFamily="34" charset="-122"/>
                <a:cs typeface="Source Sans Pro" pitchFamily="34" charset="-120"/>
              </a:rPr>
              <a:t>Expand scope to include multi-modal transportation analysis (cycling, walking).</a:t>
            </a:r>
            <a:endParaRPr lang="en-US" sz="1850" dirty="0"/>
          </a:p>
        </p:txBody>
      </p:sp>
      <p:sp>
        <p:nvSpPr>
          <p:cNvPr id="10" name="Text 8"/>
          <p:cNvSpPr/>
          <p:nvPr/>
        </p:nvSpPr>
        <p:spPr>
          <a:xfrm>
            <a:off x="7614761" y="5486400"/>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432338"/>
                </a:solidFill>
                <a:latin typeface="Source Sans Pro" pitchFamily="34" charset="0"/>
                <a:ea typeface="Source Sans Pro" pitchFamily="34" charset="-122"/>
                <a:cs typeface="Source Sans Pro" pitchFamily="34" charset="-120"/>
              </a:rPr>
              <a:t>Build a user-friendly mobile application for public access to predictions.</a:t>
            </a:r>
            <a:endParaRPr lang="en-US" sz="1850" dirty="0"/>
          </a:p>
        </p:txBody>
      </p:sp>
      <p:sp>
        <p:nvSpPr>
          <p:cNvPr id="11" name="Shape 10">
            <a:extLst>
              <a:ext uri="{FF2B5EF4-FFF2-40B4-BE49-F238E27FC236}">
                <a16:creationId xmlns:a16="http://schemas.microsoft.com/office/drawing/2014/main" id="{71D5E789-29CE-7EA8-32E6-37A75B4F4FF4}"/>
              </a:ext>
            </a:extLst>
          </p:cNvPr>
          <p:cNvSpPr/>
          <p:nvPr/>
        </p:nvSpPr>
        <p:spPr>
          <a:xfrm>
            <a:off x="12778450" y="7789762"/>
            <a:ext cx="1851949" cy="312516"/>
          </a:xfrm>
          <a:prstGeom prst="roundRect">
            <a:avLst>
              <a:gd name="adj" fmla="val 42011"/>
            </a:avLst>
          </a:prstGeom>
          <a:solidFill>
            <a:srgbClr val="F9D2EB"/>
          </a:solidFill>
          <a:ln w="7620">
            <a:solidFill>
              <a:srgbClr val="DFB8D1"/>
            </a:solidFill>
            <a:prstDash val="soli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592</Words>
  <Application>Microsoft Office PowerPoint</Application>
  <PresentationFormat>Custom</PresentationFormat>
  <Paragraphs>67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Noto Serif HK Semi Bold</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Brown Cyemezo</dc:creator>
  <cp:lastModifiedBy>Brown Cyemezo</cp:lastModifiedBy>
  <cp:revision>2</cp:revision>
  <dcterms:created xsi:type="dcterms:W3CDTF">2025-08-03T16:46:05Z</dcterms:created>
  <dcterms:modified xsi:type="dcterms:W3CDTF">2025-08-03T21:04:27Z</dcterms:modified>
</cp:coreProperties>
</file>